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7" r:id="rId9"/>
    <p:sldId id="266" r:id="rId10"/>
    <p:sldId id="261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866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12CB-A9CC-44F1-902E-06C9389976F2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3D97-0444-4D92-9AF2-57EB3A1AE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869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12CB-A9CC-44F1-902E-06C9389976F2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3D97-0444-4D92-9AF2-57EB3A1AE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6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12CB-A9CC-44F1-902E-06C9389976F2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3D97-0444-4D92-9AF2-57EB3A1AE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268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12CB-A9CC-44F1-902E-06C9389976F2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3D97-0444-4D92-9AF2-57EB3A1AE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152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12CB-A9CC-44F1-902E-06C9389976F2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3D97-0444-4D92-9AF2-57EB3A1AE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914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12CB-A9CC-44F1-902E-06C9389976F2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3D97-0444-4D92-9AF2-57EB3A1AE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392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12CB-A9CC-44F1-902E-06C9389976F2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3D97-0444-4D92-9AF2-57EB3A1AE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471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12CB-A9CC-44F1-902E-06C9389976F2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3D97-0444-4D92-9AF2-57EB3A1AE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08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12CB-A9CC-44F1-902E-06C9389976F2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3D97-0444-4D92-9AF2-57EB3A1AE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26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12CB-A9CC-44F1-902E-06C9389976F2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3D97-0444-4D92-9AF2-57EB3A1AE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749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112CB-A9CC-44F1-902E-06C9389976F2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3D97-0444-4D92-9AF2-57EB3A1AE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158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112CB-A9CC-44F1-902E-06C9389976F2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03D97-0444-4D92-9AF2-57EB3A1AE1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835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fedorov.ru/catalog/one/item=57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918648" cy="1470025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> </a:t>
            </a:r>
            <a:r>
              <a:rPr lang="ru-RU" b="1" dirty="0" smtClean="0"/>
              <a:t>«Проектирование урока </a:t>
            </a:r>
            <a:br>
              <a:rPr lang="ru-RU" b="1" dirty="0" smtClean="0"/>
            </a:br>
            <a:r>
              <a:rPr lang="ru-RU" b="1" dirty="0" smtClean="0"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cs typeface="Times New Roman" panose="02020603050405020304" pitchFamily="18" charset="0"/>
              </a:rPr>
              <a:t>анализа </a:t>
            </a:r>
            <a:r>
              <a:rPr lang="ru-RU" b="1" dirty="0" smtClean="0"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cs typeface="Times New Roman" panose="02020603050405020304" pitchFamily="18" charset="0"/>
              </a:rPr>
              <a:t>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/>
              <a:t> в </a:t>
            </a:r>
            <a:r>
              <a:rPr lang="ru-RU" b="1" dirty="0"/>
              <a:t>условиях реализации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ФГОС </a:t>
            </a:r>
            <a:r>
              <a:rPr lang="ru-RU" b="1" dirty="0"/>
              <a:t>НОО»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2495128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4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- это, прежде всего, урок, на котором учитель умело использует все возможности для глубокого и осмысленного усвоения учеником знаний,   развития его личности, его активного умственного роста, для формирования его нравственных основ.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Щуракова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даёт такое определение: « Современный урок – свободный урок, урок, освобожденный от страха: никто никого не пугает и никто никого не боится».</a:t>
            </a:r>
          </a:p>
          <a:p>
            <a:pPr marL="0" indent="0" algn="just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постулата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современного урока: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есть открытие истины, поиск истины и осмысление истины в совместной деятельности детей и учителя.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есть часть жизни ребенка, и проживание этой жизни должно совершаться на уровне высокой общечеловеческой культуры.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в качестве субъекта осмысления истины и в качестве субъекта жизни на уроке всегда является высшей ценностью, выступая в роли цели и никогда не выступая в роли средства.</a:t>
            </a:r>
          </a:p>
          <a:p>
            <a:pPr marL="0" indent="0" algn="just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современного урока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ситуация расставания с уроком строгим и встреча с уроком свободным.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831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СПИСОК ИСПОЛЬЗУЕМОЙ ЛИТЕРАТУРЫ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 algn="just">
              <a:buNone/>
            </a:pP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1</a:t>
            </a:r>
            <a:r>
              <a:rPr lang="ru-RU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. </a:t>
            </a:r>
            <a:r>
              <a:rPr lang="ru-RU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И.И. </a:t>
            </a:r>
            <a:r>
              <a:rPr lang="ru-RU" sz="4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Аргинская</a:t>
            </a:r>
            <a:r>
              <a:rPr lang="ru-RU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, Е.И. Ивановская, С.Н. </a:t>
            </a:r>
            <a:r>
              <a:rPr lang="ru-RU" sz="4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Кормишина</a:t>
            </a:r>
            <a:r>
              <a:rPr lang="ru-RU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МАТЕМАТИКА 4 </a:t>
            </a:r>
            <a:r>
              <a:rPr lang="ru-RU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класс</a:t>
            </a:r>
            <a:r>
              <a:rPr lang="ru-RU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(учебник</a:t>
            </a:r>
            <a:r>
              <a:rPr lang="ru-RU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) </a:t>
            </a:r>
            <a:endParaRPr lang="ru-RU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514350" lvl="0" indent="-514350" algn="just">
              <a:buNone/>
            </a:pPr>
            <a:r>
              <a:rPr lang="ru-RU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2. С.П. </a:t>
            </a:r>
            <a:r>
              <a:rPr lang="ru-RU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Зубова </a:t>
            </a:r>
            <a:r>
              <a:rPr lang="ru-RU" sz="4500" dirty="0" smtClean="0">
                <a:latin typeface="+mj-lt"/>
              </a:rPr>
              <a:t>П</a:t>
            </a:r>
            <a:r>
              <a:rPr lang="ru-RU" sz="4500" dirty="0" smtClean="0">
                <a:latin typeface="+mj-lt"/>
              </a:rPr>
              <a:t>оурочно-тематического </a:t>
            </a:r>
            <a:r>
              <a:rPr lang="ru-RU" sz="4500" dirty="0" smtClean="0">
                <a:latin typeface="+mj-lt"/>
              </a:rPr>
              <a:t>планирования разработан к учебнику </a:t>
            </a:r>
            <a:r>
              <a:rPr lang="ru-RU" sz="4500" b="1" dirty="0" smtClean="0">
                <a:solidFill>
                  <a:schemeClr val="bg1"/>
                </a:solidFill>
                <a:latin typeface="+mj-lt"/>
                <a:hlinkClick r:id="rId2"/>
              </a:rPr>
              <a:t>«Математика», 4 </a:t>
            </a:r>
            <a:r>
              <a:rPr lang="ru-RU" sz="4500" b="1" dirty="0" smtClean="0">
                <a:latin typeface="+mj-lt"/>
                <a:hlinkClick r:id="rId2"/>
              </a:rPr>
              <a:t>класс</a:t>
            </a:r>
            <a:r>
              <a:rPr lang="ru-RU" sz="4500" dirty="0" smtClean="0">
                <a:latin typeface="+mj-lt"/>
              </a:rPr>
              <a:t> (авторы </a:t>
            </a:r>
            <a:r>
              <a:rPr lang="ru-RU" sz="4500" i="1" dirty="0" smtClean="0">
                <a:latin typeface="+mj-lt"/>
              </a:rPr>
              <a:t>И.И. </a:t>
            </a:r>
            <a:r>
              <a:rPr lang="ru-RU" sz="4500" i="1" dirty="0" err="1" smtClean="0">
                <a:latin typeface="+mj-lt"/>
              </a:rPr>
              <a:t>Аргинская</a:t>
            </a:r>
            <a:r>
              <a:rPr lang="ru-RU" sz="4500" i="1" dirty="0" smtClean="0">
                <a:latin typeface="+mj-lt"/>
              </a:rPr>
              <a:t>, Е.И. Ивановская, С.Н. </a:t>
            </a:r>
            <a:r>
              <a:rPr lang="ru-RU" sz="4500" i="1" dirty="0" err="1" smtClean="0">
                <a:latin typeface="+mj-lt"/>
              </a:rPr>
              <a:t>Кормишина</a:t>
            </a:r>
            <a:r>
              <a:rPr lang="ru-RU" sz="4500" dirty="0" smtClean="0">
                <a:latin typeface="+mj-lt"/>
              </a:rPr>
              <a:t>), 2013.</a:t>
            </a:r>
            <a:endParaRPr lang="ru-RU" sz="4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 marL="514350" lvl="0" indent="-514350" algn="just">
              <a:buNone/>
            </a:pPr>
            <a:r>
              <a:rPr lang="ru-RU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3.Начальная </a:t>
            </a:r>
            <a:r>
              <a:rPr lang="ru-RU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школа. Требования стандартов второго поколения к урокам и внеурочной деятельности / С.П. Казачкова, М.С. Умнова – М.: Планета, 2013.</a:t>
            </a:r>
            <a:endParaRPr lang="ru-RU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400" dirty="0">
                <a:latin typeface="+mj-lt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32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7990656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Тема </a:t>
            </a:r>
            <a:r>
              <a:rPr lang="ru-RU" dirty="0"/>
              <a:t>урока: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 smtClean="0"/>
              <a:t>Задачи на удаление тел  друг от друга. Скорость </a:t>
            </a:r>
            <a:r>
              <a:rPr lang="ru-RU" b="1" dirty="0" smtClean="0"/>
              <a:t>удаления» 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/>
              <a:t>Тип </a:t>
            </a:r>
            <a:r>
              <a:rPr lang="ru-RU" b="1" dirty="0"/>
              <a:t>урока:</a:t>
            </a:r>
            <a:r>
              <a:rPr lang="ru-RU" dirty="0"/>
              <a:t> открытие новых знаний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10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43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урока: </a:t>
            </a:r>
            <a:endParaRPr lang="ru-RU" sz="43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 формировать у учащихся умение проводить исследования значения расстояния между движущимися объектами в заданный момент времени при </a:t>
            </a:r>
            <a:r>
              <a:rPr lang="ru-RU" sz="43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удаление друг от друга;</a:t>
            </a:r>
            <a:endParaRPr lang="ru-RU" sz="43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 тренировать умение использовать построенную формулу для решения задач на </a:t>
            </a:r>
            <a:r>
              <a:rPr lang="ru-RU" sz="43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движение; </a:t>
            </a: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тренировать вычислительные навыки.  </a:t>
            </a:r>
          </a:p>
          <a:p>
            <a:pPr marL="0" indent="0">
              <a:buNone/>
            </a:pP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3) воспитывать взаимопонимание, дисциплинированность, чувство ответственности.</a:t>
            </a:r>
          </a:p>
          <a:p>
            <a:pPr marL="0" indent="0">
              <a:buNone/>
            </a:pP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43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урока: </a:t>
            </a:r>
            <a:endParaRPr lang="ru-RU" sz="43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3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УУД</a:t>
            </a:r>
            <a:endParaRPr lang="ru-RU" sz="43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3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3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</a:t>
            </a: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осознать необходимость умения строить формулы, использовать их в практической деятельности для рационального решения задач;</a:t>
            </a:r>
          </a:p>
          <a:p>
            <a:pPr marL="0" lvl="0" indent="0">
              <a:buNone/>
            </a:pP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необходимость знания алгоритма действий с натуральными числами.</a:t>
            </a:r>
          </a:p>
          <a:p>
            <a:pPr marL="0" indent="0">
              <a:buNone/>
            </a:pPr>
            <a:r>
              <a:rPr lang="ru-RU" sz="4300" b="1" u="sng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4300" b="1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УУД</a:t>
            </a:r>
            <a:endParaRPr lang="ru-RU" sz="43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3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3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 </a:t>
            </a:r>
            <a:r>
              <a:rPr lang="ru-RU" sz="43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УУД:</a:t>
            </a:r>
            <a:endParaRPr lang="ru-RU" sz="43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содействовать развитию умения выдвигать гипотезы, анализировать свои действия и формулировать выводы;</a:t>
            </a:r>
          </a:p>
          <a:p>
            <a:pPr marL="0" lvl="0" indent="0">
              <a:buNone/>
            </a:pPr>
            <a:r>
              <a:rPr lang="ru-RU" sz="43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преобразовывать информацию из одного вида в другой.</a:t>
            </a:r>
          </a:p>
          <a:p>
            <a:pPr marL="0" indent="0">
              <a:buNone/>
            </a:pP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3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 </a:t>
            </a:r>
            <a:r>
              <a:rPr lang="ru-RU" sz="43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УУД:</a:t>
            </a:r>
            <a:endParaRPr lang="ru-RU" sz="43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самостоятельно цель учебной деятельности, искать средства её осуществления;</a:t>
            </a:r>
          </a:p>
          <a:p>
            <a:pPr marL="0" lvl="0" indent="0">
              <a:buNone/>
            </a:pP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понимать причины своего неуспеха и находить способы выхода из этой ситуации.</a:t>
            </a:r>
          </a:p>
          <a:p>
            <a:pPr marL="0" indent="0">
              <a:buNone/>
            </a:pP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3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</a:t>
            </a:r>
            <a:r>
              <a:rPr lang="ru-RU" sz="43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УУД:</a:t>
            </a:r>
            <a:endParaRPr lang="ru-RU" sz="43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критично относиться к собственному мнению, при необходимости отстаивать свою точку зрения, аргументируя её;</a:t>
            </a:r>
          </a:p>
          <a:p>
            <a:pPr marL="0" lvl="0" indent="0">
              <a:buNone/>
            </a:pP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предвидеть последствия коллективной работы.</a:t>
            </a:r>
          </a:p>
          <a:p>
            <a:pPr marL="0" indent="0">
              <a:buNone/>
            </a:pP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3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</a:t>
            </a:r>
            <a:r>
              <a:rPr lang="ru-RU" sz="43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УУД:</a:t>
            </a:r>
            <a:endParaRPr lang="ru-RU" sz="43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формированию ценностных ориентиров и смысла учебной деятельности на основе познавательных интересов, учебных мотивов;</a:t>
            </a:r>
          </a:p>
          <a:p>
            <a:pPr marL="0" lvl="0" indent="0">
              <a:buNone/>
            </a:pPr>
            <a:r>
              <a:rPr lang="ru-RU" sz="43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учить оценивать поступки, в том числе неоднозначные, как «хорошие» и «плохие», разрешая моральные противоречия.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258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Предполагаемые результаты деятельности: </a:t>
            </a:r>
          </a:p>
          <a:p>
            <a:pPr lvl="0" algn="just">
              <a:spcBef>
                <a:spcPts val="0"/>
              </a:spcBef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самостоятельно решать задачи на движение;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ts val="0"/>
              </a:spcBef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строить формулы и использовать их для рационального решения задач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ts val="0"/>
              </a:spcBef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ставить перед собой цель, принимать решение;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ts val="0"/>
              </a:spcBef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понимание необходимости использования эталонов для самопроверки, умение пользоваться алгоритмом самооценки;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ts val="0"/>
              </a:spcBef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умение самостоятельно делать выбор, адекватный своим способностям;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ts val="0"/>
              </a:spcBef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приобретают способность адекватно оценивать свои действия, выявлять и корректировать возникшие затруднения;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ts val="0"/>
              </a:spcBef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осознают необходимость умения согласовывать свою позицию с другими людьми, общаться;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</a:pP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отрабатывают вычислительные навыки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50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технологии: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проблемного обучения, ИКТ,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технологии, технология оценивания образовательных достижений.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методы: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исследовательский, проблемно – поисковый, системно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метод коллективного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взаимообучения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формы организации познавательной деятельности: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подводящий диалог, работа в группах, работа в парах, фронтальная работа.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компьютерная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уроку, учебник «Математика 4 класс»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И.И.Аргинская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с заданием для групп,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эталоны для самопроверки работы в парах и самостоятельной работы,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для самоанализа.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85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1764246"/>
              </p:ext>
            </p:extLst>
          </p:nvPr>
        </p:nvGraphicFramePr>
        <p:xfrm>
          <a:off x="457200" y="476672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3675856"/>
                <a:gridCol w="2743200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Этапы урока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Цель  этапа урока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Показатели реального результата решения задачи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2375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Мотивация к учебной деятельности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включение учащихся в учебную деятельность – тренировать в понимании значения уметь учиться;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мотивировать к учебной деятельности.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Полная готовность класса и оборудования, быстрое включение учащихся в деловой</a:t>
                      </a:r>
                      <a:r>
                        <a:rPr lang="ru-RU" baseline="0" dirty="0" smtClean="0"/>
                        <a:t> ритм.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23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Актуализация знаний и фиксация затруднения в пробном действии.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актуализировать знания о видах движения, скорости удаления, формуле движения;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hangingPunct="0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тренировать мыслительные операции, необходимые на этапе проектирования;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мотивировать к пробному действию и его самостоятельному выполнению и обоснованию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Готовность учащихся к активной учебно-познавательной деятельности на основе опорных знаний.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1221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3112879"/>
              </p:ext>
            </p:extLst>
          </p:nvPr>
        </p:nvGraphicFramePr>
        <p:xfrm>
          <a:off x="395536" y="476672"/>
          <a:ext cx="82296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4382144"/>
                <a:gridCol w="2036912"/>
              </a:tblGrid>
              <a:tr h="6723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Выявление места и причины затруднения.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организовать восстановление выполненных операций и фиксацию места – шага, операции, где возникло затруднение;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организовать соотнесение действий учащихся с используемым способом (алгоритмом, понятием и т.д.) и на этой основе организовать выявление и фиксирование во внешней речи причины затруднения – тех конкретных знаний, умений, которых недостаёт для решения исходной задачи такого типа.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Активные действия уч-ся с объемом изучения; максимальное использование самостоятельности в добывании знаний и овладении способами действий.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23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Построение проекта выхода из затруднения.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уточнение цели проекта (построить формулу для нахождения расстояния при движении в противоположных направлениях);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уточнить тему урока;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определение средств (алгоритмы, модели, учебник и т.д.);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построение плана достижения цели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Побуждающий от проблемной ситуации диалог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395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6559344"/>
              </p:ext>
            </p:extLst>
          </p:nvPr>
        </p:nvGraphicFramePr>
        <p:xfrm>
          <a:off x="539553" y="404665"/>
          <a:ext cx="8208912" cy="5685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2302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V</a:t>
                      </a:r>
                      <a:r>
                        <a:rPr lang="ru-RU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. Первичное закрепление с проговариванием во внешней речи.</a:t>
                      </a:r>
                      <a:endPara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Зафиксировать новый способ действий во внешней речи, тренироваться в применении новых правил при выполнении задания.</a:t>
                      </a:r>
                      <a:endParaRPr lang="ru-RU" sz="18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Понимание сущности усваиваемых знаний и способов действий на репродуктивном уровне. Ликвидация типичных ошибок и неверных представлений у уч-ся.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35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Самостоятельная работа с самопроверкой по эталону.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организовать самостоятельное выполнение учащимися заданий на новые понятия;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организовать самооценку детьми правильности выполнения задания (при необходимости – коррекцию возможных ошибок).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Самостоятельное выполнение заданий,</a:t>
                      </a:r>
                      <a:r>
                        <a:rPr lang="ru-RU" baseline="0" dirty="0" smtClean="0"/>
                        <a:t> требующих применения знаний в знакомой и измененной ситуации.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580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8558902"/>
              </p:ext>
            </p:extLst>
          </p:nvPr>
        </p:nvGraphicFramePr>
        <p:xfrm>
          <a:off x="539553" y="404665"/>
          <a:ext cx="820891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1"/>
                <a:gridCol w="3744417"/>
                <a:gridCol w="2736304"/>
              </a:tblGrid>
              <a:tr h="12241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VII</a:t>
                      </a:r>
                      <a:r>
                        <a:rPr lang="ru-RU" sz="1800" b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Включение в систему знаний и повторение.</a:t>
                      </a:r>
                    </a:p>
                    <a:p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тренировать вычислительные навыки</a:t>
                      </a:r>
                      <a:endParaRPr lang="ru-RU" sz="18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Получение достоверной информации о достижении всеми учащимися планируемых результатов обучения.</a:t>
                      </a: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3563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VIII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Рефлексия учебной деятельности на уроке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зафиксировать новое содержание, изученное на уроке;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организовать рефлексивный анализ учебной деятельности с точки зрения выполнения требований, известных учащимся;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оценить собственную деятельность на уроке;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 зафиксировать неразрешенные на уроке затруднения, если они есть, как направления будущей учебной деятельности;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 обсудить и записать домашнее задание.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Открытость учащихся в осмыслении своих действий и самооценке.</a:t>
                      </a:r>
                      <a:r>
                        <a:rPr lang="ru-RU" baseline="0" dirty="0" smtClean="0"/>
                        <a:t> Прогнозирование способов </a:t>
                      </a:r>
                      <a:r>
                        <a:rPr lang="ru-RU" baseline="0" dirty="0" err="1" smtClean="0"/>
                        <a:t>саморегуляции</a:t>
                      </a:r>
                      <a:r>
                        <a:rPr lang="ru-RU" baseline="0" dirty="0" smtClean="0"/>
                        <a:t> и сотрудничества.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581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875</Words>
  <Application>Microsoft Office PowerPoint</Application>
  <PresentationFormat>Экран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:  «Проектирование урока  и анализа  деятельности   в условиях реализации  ФГОС НОО»</vt:lpstr>
      <vt:lpstr> Тема урока: «Задачи на удаление тел  друг от друга. Скорость удаления» .   Тип урока: открытие новых знаний.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СПИСОК ИСПОЛЬЗУЕМОЙ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вр</dc:creator>
  <cp:lastModifiedBy>user</cp:lastModifiedBy>
  <cp:revision>14</cp:revision>
  <dcterms:created xsi:type="dcterms:W3CDTF">2016-11-15T18:29:57Z</dcterms:created>
  <dcterms:modified xsi:type="dcterms:W3CDTF">2017-09-26T19:04:33Z</dcterms:modified>
</cp:coreProperties>
</file>